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 horzBarState="maximized">
    <p:restoredLeft sz="12547"/>
    <p:restoredTop sz="96521"/>
  </p:normalViewPr>
  <p:slideViewPr>
    <p:cSldViewPr snapToGrid="0">
      <p:cViewPr>
        <p:scale>
          <a:sx n="91" d="100"/>
          <a:sy n="91" d="100"/>
        </p:scale>
        <p:origin x="2560" y="1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0DE1-64A3-5AD3-759F-620E4C572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86EB86-6729-5799-2AA4-FF9F19F89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0464A-24DD-97F3-2A40-B88E8CF5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9FBF1-5CC1-81BD-7106-8390453B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031E-EF52-20B7-EBFA-517410C0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4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F5BA-86C8-6C96-01C3-8FEC6B600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BB36D-9E26-7945-A84D-3E3798B15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EE3D1-FD08-3F0F-04B1-CDA142541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603E-439B-DF2D-F08D-F3FD8959F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D35-3CBC-8E11-835E-0AF4B9BB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F735F-F121-24C8-E5C3-F139AE179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DD494-35A8-E53B-38C9-CD7891C29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476D-899A-42E7-7448-D8EE7513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F929A-E588-6627-8B36-76BEB251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2390D-68A5-BE5C-2C22-B8C77800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9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A039-9A9E-4F18-47B3-DEBD7271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FFC3D-C269-FF0A-4ED1-3300107C1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DD36B-7156-4A06-C9F1-29EF8367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97C8C-3C0E-BF13-4061-36F60BE5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FB178-351F-D707-55D6-644ED038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D417E-05A8-8271-71E5-6A0CBD3A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F95DC-0C40-02AF-BF54-7CAE876D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BC9F5-33A5-D41D-4783-B27C1473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586B6-1541-E67F-41D2-AB415C06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DF962-8D5A-CE7A-C553-43772764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6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546F-2EA1-51AA-5A0E-72FFBE57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016AE-4A19-CB31-6918-22C5CE29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94E-F0CD-E02D-FEE9-596399A3F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B7B23-6908-BD92-4122-C9D865EA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61180-6BC0-7E5B-F4BC-B6B43FDB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34835-B780-160E-B0D4-F13D786C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6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CC24-7558-B060-236B-BE1EF122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6FB7A-7E97-BBDF-04E9-D0BEEC405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95937-EE60-1089-988E-0EFDFE159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8574D-9CF7-0EFA-F5D6-C7B6A1976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AFB23-A559-1D1B-0B94-A6D22244D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B9D11-52AE-AAA8-3D73-814B07B8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9C9478-E19D-E99B-FD6F-D7B5558D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9D0CE-A642-4B82-5474-99893450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8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61F-B802-3B00-00F0-5A70C387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240E9-7D90-32C5-73CB-DB816AA9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D05B6-8581-7AF3-18CA-A4534C80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C16D8-C8AC-AED9-9C84-0055BCB8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45495-75FA-6270-A013-23F300D65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77DCB-4321-9D31-0CBC-FF00387B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95D13-F0EC-2A29-085F-514D03CA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6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2078-4759-7332-549A-E039D291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6C5C-706F-3801-BAC7-7213FCB04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73813-E1A5-1589-6743-E00F016FB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77D58-2AF5-5280-FF06-28A063FC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72C1D-7244-4615-3B38-D8A4582C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D862A-09F1-44BB-CE14-DAFC4501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74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7211-2AA4-3C32-DAE3-597B325F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16C9C-A3F7-0D4F-DB84-5C4B821C6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CA223-2A16-83C0-6F84-6836095B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716A2-01C3-2C67-D594-870AC812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48C4C-A5A2-4975-FE1D-B3074D4A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373C0-6E6C-046E-A390-334A176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0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6A3C3-1F26-10E5-299F-B7207F51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A70D5-6901-AE33-D01E-2869D0716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79125-B587-84A9-4CBD-AE7645A14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2EFE1A-5023-B540-BA59-377F7974A72A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D7A7-52CA-D379-D04C-37D8CF5F22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432F-BD48-5D39-3CB4-C8548F6B5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D9665B-B2CB-064F-9329-F103674DF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6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C7F67FC-1736-57F3-AFE5-74622993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11" y="371595"/>
            <a:ext cx="3756025" cy="5634038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AE63ED61-5250-B6CD-DABE-5D6EF6656F7A}"/>
              </a:ext>
            </a:extLst>
          </p:cNvPr>
          <p:cNvSpPr/>
          <p:nvPr/>
        </p:nvSpPr>
        <p:spPr>
          <a:xfrm>
            <a:off x="793790" y="821054"/>
            <a:ext cx="7001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AI Detection in Content</a:t>
            </a:r>
            <a:endParaRPr lang="en-US" sz="44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8A17F0B-7AED-DFC4-A119-54E72CA3129F}"/>
              </a:ext>
            </a:extLst>
          </p:cNvPr>
          <p:cNvSpPr/>
          <p:nvPr/>
        </p:nvSpPr>
        <p:spPr>
          <a:xfrm>
            <a:off x="684087" y="246280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Enterprises today face a growing and insidious threat: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Shadow AI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 Employees, often unknowingly, integrate AI tools like ChatGPT into their daily workflows, injecting AI-generated content into critical documents such as reports, contracts, policies, and emails.</a:t>
            </a:r>
            <a:endParaRPr lang="en-US" sz="17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8C98733-CBC9-7AEC-5BFC-E904B11CDC34}"/>
              </a:ext>
            </a:extLst>
          </p:cNvPr>
          <p:cNvSpPr/>
          <p:nvPr/>
        </p:nvSpPr>
        <p:spPr>
          <a:xfrm>
            <a:off x="684087" y="416957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unregulated use poses significant risks, as manually identifying AI-created text is nearly impossible. Our solution leverages advanced technology to automatically detect and expose this hidden content.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6304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0">
            <a:extLst>
              <a:ext uri="{FF2B5EF4-FFF2-40B4-BE49-F238E27FC236}">
                <a16:creationId xmlns:a16="http://schemas.microsoft.com/office/drawing/2014/main" id="{D2033648-D37E-D5CB-8A09-FA453221FCF3}"/>
              </a:ext>
            </a:extLst>
          </p:cNvPr>
          <p:cNvSpPr/>
          <p:nvPr/>
        </p:nvSpPr>
        <p:spPr>
          <a:xfrm>
            <a:off x="208574" y="288727"/>
            <a:ext cx="85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Problem: Unseen AI Risks</a:t>
            </a:r>
            <a:endParaRPr lang="en-US" sz="4450" dirty="0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A4ACE423-166A-39B7-04C3-4534ACE655C1}"/>
              </a:ext>
            </a:extLst>
          </p:cNvPr>
          <p:cNvSpPr/>
          <p:nvPr/>
        </p:nvSpPr>
        <p:spPr>
          <a:xfrm>
            <a:off x="208575" y="1451134"/>
            <a:ext cx="118432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unchecked proliferation of AI tool usage among employees introduces significant vulnerabilities. Without proper oversight, AI-generated content can seep into core business operations, creating a cascade of potential issues for enterprises.</a:t>
            </a:r>
            <a:endParaRPr lang="en-US" sz="1750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1E351D15-EC9B-1F7E-E2D5-95C7CF5D386D}"/>
              </a:ext>
            </a:extLst>
          </p:cNvPr>
          <p:cNvSpPr/>
          <p:nvPr/>
        </p:nvSpPr>
        <p:spPr>
          <a:xfrm>
            <a:off x="269743" y="2360533"/>
            <a:ext cx="5409841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B351D5D9-015A-4A2C-F5A0-5F13D1FF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3" y="2360533"/>
            <a:ext cx="121920" cy="2093714"/>
          </a:xfrm>
          <a:prstGeom prst="rect">
            <a:avLst/>
          </a:prstGeom>
        </p:spPr>
      </p:pic>
      <p:sp>
        <p:nvSpPr>
          <p:cNvPr id="26" name="Text 3">
            <a:extLst>
              <a:ext uri="{FF2B5EF4-FFF2-40B4-BE49-F238E27FC236}">
                <a16:creationId xmlns:a16="http://schemas.microsoft.com/office/drawing/2014/main" id="{7A0EF128-38C6-2CCC-D8DA-31CB0FBB8BDB}"/>
              </a:ext>
            </a:extLst>
          </p:cNvPr>
          <p:cNvSpPr/>
          <p:nvPr/>
        </p:nvSpPr>
        <p:spPr>
          <a:xfrm>
            <a:off x="618478" y="2617827"/>
            <a:ext cx="23665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Lack of Oversight</a:t>
            </a:r>
            <a:endParaRPr lang="en-US" sz="22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F6F18A90-636D-A759-5280-3A42ADE2829E}"/>
              </a:ext>
            </a:extLst>
          </p:cNvPr>
          <p:cNvSpPr/>
          <p:nvPr/>
        </p:nvSpPr>
        <p:spPr>
          <a:xfrm>
            <a:off x="618477" y="3108246"/>
            <a:ext cx="48427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Employees are increasingly utilizing external AI tools without official authorization or monitoring, leading to a loss of control over content generation.</a:t>
            </a:r>
            <a:endParaRPr lang="en-US" sz="1750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2D83927F-0718-8265-D916-C5EA0C436F15}"/>
              </a:ext>
            </a:extLst>
          </p:cNvPr>
          <p:cNvSpPr/>
          <p:nvPr/>
        </p:nvSpPr>
        <p:spPr>
          <a:xfrm>
            <a:off x="6604069" y="2360533"/>
            <a:ext cx="534866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7117F20E-90CF-E61C-59C3-5FB1E122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87" y="2360533"/>
            <a:ext cx="121920" cy="2093714"/>
          </a:xfrm>
          <a:prstGeom prst="rect">
            <a:avLst/>
          </a:prstGeom>
        </p:spPr>
      </p:pic>
      <p:sp>
        <p:nvSpPr>
          <p:cNvPr id="30" name="Text 6">
            <a:extLst>
              <a:ext uri="{FF2B5EF4-FFF2-40B4-BE49-F238E27FC236}">
                <a16:creationId xmlns:a16="http://schemas.microsoft.com/office/drawing/2014/main" id="{CD60AFDE-8675-5008-C8FC-C29243CA9EAF}"/>
              </a:ext>
            </a:extLst>
          </p:cNvPr>
          <p:cNvSpPr/>
          <p:nvPr/>
        </p:nvSpPr>
        <p:spPr>
          <a:xfrm>
            <a:off x="6952802" y="2617827"/>
            <a:ext cx="3426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Compromised Data Integrity</a:t>
            </a:r>
            <a:endParaRPr lang="en-US" sz="2200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5BFF466E-423B-A1F2-4E89-3DD15E297121}"/>
              </a:ext>
            </a:extLst>
          </p:cNvPr>
          <p:cNvSpPr/>
          <p:nvPr/>
        </p:nvSpPr>
        <p:spPr>
          <a:xfrm>
            <a:off x="6952803" y="3108246"/>
            <a:ext cx="48428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Critical documents like contracts, reports, and communications may contain AI-generated text, lacking clear provenance and authenticity markers.</a:t>
            </a:r>
            <a:endParaRPr lang="en-US" sz="1750" dirty="0"/>
          </a:p>
        </p:txBody>
      </p:sp>
      <p:sp>
        <p:nvSpPr>
          <p:cNvPr id="32" name="Shape 8">
            <a:extLst>
              <a:ext uri="{FF2B5EF4-FFF2-40B4-BE49-F238E27FC236}">
                <a16:creationId xmlns:a16="http://schemas.microsoft.com/office/drawing/2014/main" id="{45FF169E-8F5C-16E6-9CBA-ED2F61A29BB7}"/>
              </a:ext>
            </a:extLst>
          </p:cNvPr>
          <p:cNvSpPr/>
          <p:nvPr/>
        </p:nvSpPr>
        <p:spPr>
          <a:xfrm>
            <a:off x="269743" y="4681061"/>
            <a:ext cx="5348569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9E2E6F47-2A49-B5F9-018A-0775682B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3" y="4681061"/>
            <a:ext cx="121920" cy="2093714"/>
          </a:xfrm>
          <a:prstGeom prst="rect">
            <a:avLst/>
          </a:prstGeom>
        </p:spPr>
      </p:pic>
      <p:sp>
        <p:nvSpPr>
          <p:cNvPr id="34" name="Text 9">
            <a:extLst>
              <a:ext uri="{FF2B5EF4-FFF2-40B4-BE49-F238E27FC236}">
                <a16:creationId xmlns:a16="http://schemas.microsoft.com/office/drawing/2014/main" id="{510B8081-70A7-C6B9-7EB1-AEFE546669E7}"/>
              </a:ext>
            </a:extLst>
          </p:cNvPr>
          <p:cNvSpPr/>
          <p:nvPr/>
        </p:nvSpPr>
        <p:spPr>
          <a:xfrm>
            <a:off x="618477" y="4938355"/>
            <a:ext cx="3061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Compliance &amp; Legal Risks</a:t>
            </a:r>
            <a:endParaRPr lang="en-US" sz="2200" dirty="0"/>
          </a:p>
        </p:txBody>
      </p:sp>
      <p:sp>
        <p:nvSpPr>
          <p:cNvPr id="35" name="Text 10">
            <a:extLst>
              <a:ext uri="{FF2B5EF4-FFF2-40B4-BE49-F238E27FC236}">
                <a16:creationId xmlns:a16="http://schemas.microsoft.com/office/drawing/2014/main" id="{A4520D5B-DC89-A5DD-E16A-81DC9BEC4971}"/>
              </a:ext>
            </a:extLst>
          </p:cNvPr>
          <p:cNvSpPr/>
          <p:nvPr/>
        </p:nvSpPr>
        <p:spPr>
          <a:xfrm>
            <a:off x="618477" y="5428774"/>
            <a:ext cx="48427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inability to identify AI-generated content creates serious risks regarding regulatory compliance, intellectual property, and legal accountability.</a:t>
            </a:r>
            <a:endParaRPr lang="en-US" sz="1750" dirty="0"/>
          </a:p>
        </p:txBody>
      </p:sp>
      <p:sp>
        <p:nvSpPr>
          <p:cNvPr id="36" name="Shape 11">
            <a:extLst>
              <a:ext uri="{FF2B5EF4-FFF2-40B4-BE49-F238E27FC236}">
                <a16:creationId xmlns:a16="http://schemas.microsoft.com/office/drawing/2014/main" id="{E87EC96F-9385-1552-EE06-76A4AA6805CA}"/>
              </a:ext>
            </a:extLst>
          </p:cNvPr>
          <p:cNvSpPr/>
          <p:nvPr/>
        </p:nvSpPr>
        <p:spPr>
          <a:xfrm>
            <a:off x="6604069" y="4681061"/>
            <a:ext cx="534866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7" name="Image 3" descr="preencoded.png">
            <a:extLst>
              <a:ext uri="{FF2B5EF4-FFF2-40B4-BE49-F238E27FC236}">
                <a16:creationId xmlns:a16="http://schemas.microsoft.com/office/drawing/2014/main" id="{D21BB629-1175-841A-7C65-ACA6EA1E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87" y="4681061"/>
            <a:ext cx="121920" cy="2093714"/>
          </a:xfrm>
          <a:prstGeom prst="rect">
            <a:avLst/>
          </a:prstGeom>
        </p:spPr>
      </p:pic>
      <p:sp>
        <p:nvSpPr>
          <p:cNvPr id="38" name="Text 12">
            <a:extLst>
              <a:ext uri="{FF2B5EF4-FFF2-40B4-BE49-F238E27FC236}">
                <a16:creationId xmlns:a16="http://schemas.microsoft.com/office/drawing/2014/main" id="{D14A35B0-2076-BDF1-ABC9-88D2C14D1C18}"/>
              </a:ext>
            </a:extLst>
          </p:cNvPr>
          <p:cNvSpPr/>
          <p:nvPr/>
        </p:nvSpPr>
        <p:spPr>
          <a:xfrm>
            <a:off x="6952802" y="4938355"/>
            <a:ext cx="2801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Leakage Potential</a:t>
            </a:r>
            <a:endParaRPr lang="en-US" sz="2200" dirty="0"/>
          </a:p>
        </p:txBody>
      </p:sp>
      <p:sp>
        <p:nvSpPr>
          <p:cNvPr id="39" name="Text 13">
            <a:extLst>
              <a:ext uri="{FF2B5EF4-FFF2-40B4-BE49-F238E27FC236}">
                <a16:creationId xmlns:a16="http://schemas.microsoft.com/office/drawing/2014/main" id="{3F6EB3FC-4B6E-B036-F339-2408BFAD7CD0}"/>
              </a:ext>
            </a:extLst>
          </p:cNvPr>
          <p:cNvSpPr/>
          <p:nvPr/>
        </p:nvSpPr>
        <p:spPr>
          <a:xfrm>
            <a:off x="6952803" y="5428774"/>
            <a:ext cx="48428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Sending proprietary information to third-party AI services can inadvertently lead to sensitive data leakage and introduce new security vulnerabilities.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53815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2D820-6AA9-2506-FC25-51C0B0D6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F0E25891-B982-6690-8CC4-B49A2E35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736" y="1531977"/>
            <a:ext cx="733525" cy="733525"/>
          </a:xfrm>
          <a:prstGeom prst="rect">
            <a:avLst/>
          </a:prstGeom>
        </p:spPr>
      </p:pic>
      <p:sp>
        <p:nvSpPr>
          <p:cNvPr id="31" name="Text 15">
            <a:extLst>
              <a:ext uri="{FF2B5EF4-FFF2-40B4-BE49-F238E27FC236}">
                <a16:creationId xmlns:a16="http://schemas.microsoft.com/office/drawing/2014/main" id="{48ECC2C5-6A9D-EB66-99B6-6D571FD4CE0B}"/>
              </a:ext>
            </a:extLst>
          </p:cNvPr>
          <p:cNvSpPr/>
          <p:nvPr/>
        </p:nvSpPr>
        <p:spPr>
          <a:xfrm>
            <a:off x="7629526" y="5703451"/>
            <a:ext cx="4448664" cy="1173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34" name="Picture 33" descr="A white screen with black text&#10;&#10;AI-generated content may be incorrect.">
            <a:extLst>
              <a:ext uri="{FF2B5EF4-FFF2-40B4-BE49-F238E27FC236}">
                <a16:creationId xmlns:a16="http://schemas.microsoft.com/office/drawing/2014/main" id="{33A8F75C-59A6-21E8-78A1-A956D82E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976"/>
            <a:ext cx="12193026" cy="68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81BE0-C209-EA78-2A9C-D03E51F1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66A937B-5E7B-9196-C8E2-2561EA62E210}"/>
              </a:ext>
            </a:extLst>
          </p:cNvPr>
          <p:cNvSpPr/>
          <p:nvPr/>
        </p:nvSpPr>
        <p:spPr>
          <a:xfrm>
            <a:off x="520303" y="408742"/>
            <a:ext cx="5537597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Pipeline: A Visual Journey</a:t>
            </a:r>
            <a:endParaRPr lang="en-US" sz="29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12D9DD3-D6B1-B567-D483-963F4D19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143" y="1096328"/>
            <a:ext cx="8937513" cy="5027336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7F30A1E0-A0DC-9B36-477A-ABCAAFF8CFB6}"/>
              </a:ext>
            </a:extLst>
          </p:cNvPr>
          <p:cNvSpPr/>
          <p:nvPr/>
        </p:nvSpPr>
        <p:spPr>
          <a:xfrm>
            <a:off x="535543" y="1096328"/>
            <a:ext cx="45719" cy="5027336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81BAA1F-CE55-ECD7-38F4-731C17534FF6}"/>
              </a:ext>
            </a:extLst>
          </p:cNvPr>
          <p:cNvSpPr/>
          <p:nvPr/>
        </p:nvSpPr>
        <p:spPr>
          <a:xfrm>
            <a:off x="535543" y="6346670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visual journey illustrates the fluid movement of data through each stage, from initial ingestion to final analysis, highlighting the efficiency and precision of Aparavi's approach.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378911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A89B-EF0C-D16F-9436-B86113A3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423C4F-B741-C110-CBBF-2170A91C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8" y="1177636"/>
            <a:ext cx="4780196" cy="6650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8EF37C5-D2AA-7048-DDDC-A9D300B26997}"/>
              </a:ext>
            </a:extLst>
          </p:cNvPr>
          <p:cNvSpPr/>
          <p:nvPr/>
        </p:nvSpPr>
        <p:spPr>
          <a:xfrm>
            <a:off x="577258" y="2283106"/>
            <a:ext cx="2349149" cy="40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What I Learned</a:t>
            </a:r>
            <a:endParaRPr lang="en-US" sz="26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E125FBD-4F47-168C-ECE1-A5FE098221B3}"/>
              </a:ext>
            </a:extLst>
          </p:cNvPr>
          <p:cNvSpPr/>
          <p:nvPr/>
        </p:nvSpPr>
        <p:spPr>
          <a:xfrm>
            <a:off x="577258" y="2862318"/>
            <a:ext cx="4189518" cy="682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Ingestion &amp; OCR layer eliminated heavy preprocessing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B1D182F-2511-8F39-4609-BEF78BAEE062}"/>
              </a:ext>
            </a:extLst>
          </p:cNvPr>
          <p:cNvSpPr/>
          <p:nvPr/>
        </p:nvSpPr>
        <p:spPr>
          <a:xfrm>
            <a:off x="577258" y="3645884"/>
            <a:ext cx="4189518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Pipeline callouts made LLM integration smooth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1FAEA5-16EA-6036-313F-7A4AC1C7FC13}"/>
              </a:ext>
            </a:extLst>
          </p:cNvPr>
          <p:cNvSpPr/>
          <p:nvPr/>
        </p:nvSpPr>
        <p:spPr>
          <a:xfrm>
            <a:off x="577258" y="4109617"/>
            <a:ext cx="4189518" cy="682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Metadata features turned classifier output into real insights</a:t>
            </a:r>
            <a:endParaRPr lang="en-US" sz="17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0C9182F-3083-73D9-01A8-459EEDD5B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90" y="1177636"/>
            <a:ext cx="4780196" cy="665019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24BD55E6-735C-A9A7-1291-763B157771BE}"/>
              </a:ext>
            </a:extLst>
          </p:cNvPr>
          <p:cNvSpPr/>
          <p:nvPr/>
        </p:nvSpPr>
        <p:spPr>
          <a:xfrm>
            <a:off x="7098668" y="2283106"/>
            <a:ext cx="2349149" cy="40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What's Next</a:t>
            </a:r>
            <a:endParaRPr lang="en-US" sz="26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83CB9EB-F77D-A3C8-40AE-5884803944B6}"/>
              </a:ext>
            </a:extLst>
          </p:cNvPr>
          <p:cNvSpPr/>
          <p:nvPr/>
        </p:nvSpPr>
        <p:spPr>
          <a:xfrm>
            <a:off x="7098668" y="2840783"/>
            <a:ext cx="4189518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Native AI-provenance tracking</a:t>
            </a:r>
            <a:endParaRPr lang="en-US" sz="17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4FA9651-B32B-07B9-C74D-E8308B72CF8A}"/>
              </a:ext>
            </a:extLst>
          </p:cNvPr>
          <p:cNvSpPr/>
          <p:nvPr/>
        </p:nvSpPr>
        <p:spPr>
          <a:xfrm>
            <a:off x="7098668" y="3282982"/>
            <a:ext cx="4189518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AI policy enforcement inside pipelines</a:t>
            </a:r>
            <a:endParaRPr lang="en-US" sz="17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AB116D2-C36C-5655-5FDB-1C07081F201E}"/>
              </a:ext>
            </a:extLst>
          </p:cNvPr>
          <p:cNvSpPr/>
          <p:nvPr/>
        </p:nvSpPr>
        <p:spPr>
          <a:xfrm>
            <a:off x="7098668" y="3725180"/>
            <a:ext cx="4189518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Enterprise AI-risk scoring frameworks</a:t>
            </a:r>
            <a:endParaRPr lang="en-US" sz="17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D0A0AC3-310F-0012-0157-F73CA461BE5A}"/>
              </a:ext>
            </a:extLst>
          </p:cNvPr>
          <p:cNvSpPr/>
          <p:nvPr/>
        </p:nvSpPr>
        <p:spPr>
          <a:xfrm>
            <a:off x="7098668" y="4167378"/>
            <a:ext cx="4189518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Built-in AI detection models</a:t>
            </a:r>
            <a:endParaRPr lang="en-US" sz="175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05D9B05B-CFE6-5490-98FA-55F6326D4447}"/>
              </a:ext>
            </a:extLst>
          </p:cNvPr>
          <p:cNvSpPr/>
          <p:nvPr/>
        </p:nvSpPr>
        <p:spPr>
          <a:xfrm>
            <a:off x="350444" y="5295852"/>
            <a:ext cx="9005455" cy="34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Aparavi can become the foundation for AI governance across unstructured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6488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305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Inter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Aviral Bhardwaj</dc:creator>
  <cp:lastModifiedBy>Aviral Bhardwaj</cp:lastModifiedBy>
  <cp:revision>1</cp:revision>
  <cp:lastPrinted>2025-12-06T03:38:35Z</cp:lastPrinted>
  <dcterms:created xsi:type="dcterms:W3CDTF">2025-12-06T02:56:16Z</dcterms:created>
  <dcterms:modified xsi:type="dcterms:W3CDTF">2025-12-06T04:28:26Z</dcterms:modified>
</cp:coreProperties>
</file>